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T Serif"/>
      <p:regular r:id="rId15"/>
      <p:bold r:id="rId16"/>
      <p:italic r:id="rId17"/>
      <p:boldItalic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7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6.xml"/><Relationship Id="rId21" Type="http://schemas.openxmlformats.org/officeDocument/2006/relationships/font" Target="fonts/DM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TSerif-regular.fntdata"/><Relationship Id="rId14" Type="http://schemas.openxmlformats.org/officeDocument/2006/relationships/slide" Target="slides/slide10.xml"/><Relationship Id="rId17" Type="http://schemas.openxmlformats.org/officeDocument/2006/relationships/font" Target="fonts/PTSerif-italic.fntdata"/><Relationship Id="rId16" Type="http://schemas.openxmlformats.org/officeDocument/2006/relationships/font" Target="fonts/PTSerif-bold.fntdata"/><Relationship Id="rId5" Type="http://schemas.openxmlformats.org/officeDocument/2006/relationships/slide" Target="slides/slide1.xml"/><Relationship Id="rId19" Type="http://schemas.openxmlformats.org/officeDocument/2006/relationships/font" Target="fonts/DMSans-regular.fntdata"/><Relationship Id="rId6" Type="http://schemas.openxmlformats.org/officeDocument/2006/relationships/slide" Target="slides/slide2.xml"/><Relationship Id="rId18" Type="http://schemas.openxmlformats.org/officeDocument/2006/relationships/font" Target="fonts/PTSerif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18900" y="-1409637"/>
            <a:ext cx="7930274" cy="110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94965" y="4305548"/>
            <a:ext cx="7556400" cy="1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50"/>
              <a:buFont typeface="PT Serif"/>
              <a:buNone/>
            </a:pPr>
            <a:r>
              <a:rPr b="0" i="0" lang="en-US" sz="46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Optimising Uber Operations Through Data Analytics</a:t>
            </a:r>
            <a:endParaRPr b="0" i="0" sz="46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94975" y="6515375"/>
            <a:ext cx="5600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Transforming ride-sharing efficiency through strategic data analysis and operational intelligence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1361003" y="1809393"/>
            <a:ext cx="11908393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133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9350"/>
              <a:buFont typeface="PT Serif"/>
              <a:buNone/>
            </a:pPr>
            <a:r>
              <a:rPr b="0" i="0" lang="en-US" sz="93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Strategic Takeaways</a:t>
            </a:r>
            <a:endParaRPr b="0" i="0" sz="9350" u="none" cap="none" strike="noStrike"/>
          </a:p>
        </p:txBody>
      </p:sp>
      <p:sp>
        <p:nvSpPr>
          <p:cNvPr id="185" name="Google Shape;185;p22"/>
          <p:cNvSpPr/>
          <p:nvPr/>
        </p:nvSpPr>
        <p:spPr>
          <a:xfrm>
            <a:off x="793790" y="3751540"/>
            <a:ext cx="6407944" cy="2050494"/>
          </a:xfrm>
          <a:prstGeom prst="roundRect">
            <a:avLst>
              <a:gd fmla="val 165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1020604" y="3978354"/>
            <a:ext cx="3102173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Data-Driven Excellence</a:t>
            </a:r>
            <a:endParaRPr b="0" i="0" sz="2300" u="none" cap="none" strike="noStrike"/>
          </a:p>
        </p:txBody>
      </p:sp>
      <p:sp>
        <p:nvSpPr>
          <p:cNvPr id="187" name="Google Shape;187;p22"/>
          <p:cNvSpPr/>
          <p:nvPr/>
        </p:nvSpPr>
        <p:spPr>
          <a:xfrm>
            <a:off x="1020604" y="4486513"/>
            <a:ext cx="59543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Continuous analytics investment enables operational optimisation and competitive advantage in dynamic markets</a:t>
            </a:r>
            <a:endParaRPr b="0" i="0" sz="1750" u="none" cap="none" strike="noStrike"/>
          </a:p>
        </p:txBody>
      </p:sp>
      <p:sp>
        <p:nvSpPr>
          <p:cNvPr id="188" name="Google Shape;188;p22"/>
          <p:cNvSpPr/>
          <p:nvPr/>
        </p:nvSpPr>
        <p:spPr>
          <a:xfrm>
            <a:off x="7428548" y="3751540"/>
            <a:ext cx="6408063" cy="2050494"/>
          </a:xfrm>
          <a:prstGeom prst="roundRect">
            <a:avLst>
              <a:gd fmla="val 165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7655362" y="3978354"/>
            <a:ext cx="3503295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Real-Time Responsiveness</a:t>
            </a:r>
            <a:endParaRPr b="0" i="0" sz="2300" u="none" cap="none" strike="noStrike"/>
          </a:p>
        </p:txBody>
      </p:sp>
      <p:sp>
        <p:nvSpPr>
          <p:cNvPr id="190" name="Google Shape;190;p22"/>
          <p:cNvSpPr/>
          <p:nvPr/>
        </p:nvSpPr>
        <p:spPr>
          <a:xfrm>
            <a:off x="7655362" y="4486513"/>
            <a:ext cx="59544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Machine learning algorithms provide immediate operational adjustments, enhancing service quality and efficiency</a:t>
            </a:r>
            <a:endParaRPr b="0" i="0" sz="1750" u="none" cap="none" strike="noStrike"/>
          </a:p>
        </p:txBody>
      </p:sp>
      <p:sp>
        <p:nvSpPr>
          <p:cNvPr id="191" name="Google Shape;191;p22"/>
          <p:cNvSpPr/>
          <p:nvPr/>
        </p:nvSpPr>
        <p:spPr>
          <a:xfrm>
            <a:off x="793790" y="605718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Data analytics transforms operational challenges into strategic opportunities for sustainable growth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37830" y="579715"/>
            <a:ext cx="8095298" cy="553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450"/>
              <a:buFont typeface="PT Serif"/>
              <a:buNone/>
            </a:pPr>
            <a:r>
              <a:rPr b="0" i="0" lang="en-US" sz="34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The Data-Driven Revolution in Transport</a:t>
            </a:r>
            <a:endParaRPr b="0" i="0" sz="34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37830" y="1559838"/>
            <a:ext cx="6320195" cy="1349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None/>
            </a:pPr>
            <a:r>
              <a:rPr lang="en-US" sz="1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Uber processes over 1</a:t>
            </a:r>
            <a:r>
              <a:rPr b="1" lang="en-US" sz="1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5 billion trips annually,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generating massive datasets that power operational decisions. This data ecosystem enables real-time optimisation across global markets.</a:t>
            </a:r>
            <a:endParaRPr b="0" i="0" sz="16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37830" y="3522196"/>
            <a:ext cx="6320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None/>
            </a:pPr>
            <a:r>
              <a:rPr lang="en-US" sz="1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Every ride creates multiple data points: pickup locations, wait times, route efficiency, driver availability, and demand patterns. These insights drive strategic improvements.</a:t>
            </a:r>
            <a:endParaRPr b="0" i="0" sz="165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645" y="1268544"/>
            <a:ext cx="6320197" cy="632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793850" y="3595425"/>
            <a:ext cx="8522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750"/>
              <a:buFont typeface="PT Serif"/>
              <a:buNone/>
            </a:pPr>
            <a:r>
              <a:rPr b="0" i="0" lang="en-US" sz="37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Core Analytics Challenges</a:t>
            </a:r>
            <a:endParaRPr b="0" i="0" sz="375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793840" y="4644473"/>
            <a:ext cx="4196400" cy="2050500"/>
          </a:xfrm>
          <a:prstGeom prst="roundRect">
            <a:avLst>
              <a:gd fmla="val 1659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020654" y="4871287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Demand Forecasting</a:t>
            </a:r>
            <a:endParaRPr b="0" i="0" sz="23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1020654" y="5379446"/>
            <a:ext cx="37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Predicting peak demand periods across different geographical zones and times</a:t>
            </a:r>
            <a:endParaRPr b="0" i="0" sz="17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5217012" y="4644473"/>
            <a:ext cx="4196400" cy="2050500"/>
          </a:xfrm>
          <a:prstGeom prst="roundRect">
            <a:avLst>
              <a:gd fmla="val 1659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5443826" y="4871287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Supply Optimization</a:t>
            </a:r>
            <a:endParaRPr b="0" i="0" sz="23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5443826" y="5379446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Ensuring adequate driver availability in high-demand areas</a:t>
            </a:r>
            <a:endParaRPr b="0" i="0" sz="17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9640183" y="4644473"/>
            <a:ext cx="4196400" cy="2050500"/>
          </a:xfrm>
          <a:prstGeom prst="roundRect">
            <a:avLst>
              <a:gd fmla="val 1659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866998" y="4871287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Dynamic Pricing</a:t>
            </a:r>
            <a:endParaRPr b="0" i="0" sz="23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9866998" y="5379446"/>
            <a:ext cx="37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Balancing rider affordability with driver incentives through surge pricing</a:t>
            </a:r>
            <a:endParaRPr b="0" i="0" sz="1750" u="none" cap="none" strike="noStrike"/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93804" y="3591750"/>
            <a:ext cx="9734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750"/>
              <a:buFont typeface="PT Serif"/>
              <a:buNone/>
            </a:pPr>
            <a:r>
              <a:rPr b="0" i="0" lang="en-US" sz="37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Data Sources Powering Decisions</a:t>
            </a:r>
            <a:endParaRPr b="0" i="0" sz="3750" u="none" cap="none" strike="noStrike"/>
          </a:p>
        </p:txBody>
      </p:sp>
      <p:pic>
        <p:nvPicPr>
          <p:cNvPr descr="preencoded.png"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64081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644253" y="4775473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Location Intelligence</a:t>
            </a:r>
            <a:endParaRPr b="0" i="0" sz="230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1644253" y="5283632"/>
            <a:ext cx="3308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Real-time GPS data from millions of devices provides granular insights into traffic patterns, popular destinations, and optimal routing.</a:t>
            </a:r>
            <a:endParaRPr b="0" i="0" sz="1750" u="none" cap="none" strike="noStrike"/>
          </a:p>
        </p:txBody>
      </p:sp>
      <p:pic>
        <p:nvPicPr>
          <p:cNvPr descr="preencoded.png"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464081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6086356" y="4775473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Temporal Analytics</a:t>
            </a:r>
            <a:endParaRPr b="0" i="0" sz="230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6086356" y="5283632"/>
            <a:ext cx="3308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Historical booking data reveals peak demand windows, seasonal trends, and event-driven surge patterns across different market segments.</a:t>
            </a:r>
            <a:endParaRPr b="0" i="0" sz="1750" u="none" cap="none" strike="noStrike"/>
          </a:p>
        </p:txBody>
      </p:sp>
      <p:pic>
        <p:nvPicPr>
          <p:cNvPr descr="preencoded.png"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8000" y="4640825"/>
            <a:ext cx="566975" cy="5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0528459" y="4775473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External Factors</a:t>
            </a:r>
            <a:endParaRPr b="0" i="0" sz="230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0528459" y="5283632"/>
            <a:ext cx="3308100" cy="21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Weather conditions, public events, and local transportation disruptions are integrated to predict demand fluctuations and supply requirements.</a:t>
            </a:r>
            <a:endParaRPr b="0" i="0" sz="1750" u="none" cap="none" strike="noStrike"/>
          </a:p>
        </p:txBody>
      </p:sp>
      <p:pic>
        <p:nvPicPr>
          <p:cNvPr descr="preencoded.png" id="99" name="Google Shape;9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793805" y="3628198"/>
            <a:ext cx="8922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750"/>
              <a:buFont typeface="PT Serif"/>
              <a:buNone/>
            </a:pPr>
            <a:r>
              <a:rPr b="0" i="0" lang="en-US" sz="37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Machine Learning in Action</a:t>
            </a:r>
            <a:endParaRPr b="0" i="0" sz="3750" u="none" cap="none" strike="noStrike"/>
          </a:p>
        </p:txBody>
      </p:sp>
      <p:pic>
        <p:nvPicPr>
          <p:cNvPr descr="preencoded.png"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47877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1020604" y="561284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Data Ingestion</a:t>
            </a:r>
            <a:endParaRPr b="0" i="0" sz="230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1020604" y="61210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Real-time streaming of trip requests, driver locations, and market conditions</a:t>
            </a:r>
            <a:endParaRPr b="0" i="0" sz="1750" u="none" cap="none" strike="noStrike"/>
          </a:p>
        </p:txBody>
      </p:sp>
      <p:pic>
        <p:nvPicPr>
          <p:cNvPr descr="preencoded.png" id="110" name="Google Shape;1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357" y="447877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5368171" y="561284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Pattern Recognition</a:t>
            </a:r>
            <a:endParaRPr b="0" i="0" sz="230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5368171" y="61210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ML algorithms identify demand patterns and predict supply-demand imbalances</a:t>
            </a:r>
            <a:endParaRPr b="0" i="0" sz="1750" u="none" cap="none" strike="noStrike"/>
          </a:p>
        </p:txBody>
      </p:sp>
      <p:pic>
        <p:nvPicPr>
          <p:cNvPr descr="preencoded.png"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8924" y="447877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9715738" y="561284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Automated Response</a:t>
            </a:r>
            <a:endParaRPr b="0" i="0" sz="230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9715738" y="61210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Dynamic pricing adjustments and driver incentive programmes activated automatically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93808" y="3362599"/>
            <a:ext cx="9200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750"/>
              <a:buFont typeface="PT Serif"/>
              <a:buNone/>
            </a:pPr>
            <a:r>
              <a:rPr b="0" i="0" lang="en-US" sz="37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Key Performance Metrics</a:t>
            </a:r>
            <a:endParaRPr b="0" i="0" sz="375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793790" y="4525013"/>
            <a:ext cx="4158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5850"/>
              <a:buFont typeface="PT Serif"/>
              <a:buNone/>
            </a:pPr>
            <a:r>
              <a:rPr b="0" i="0" lang="en-US" sz="58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4.2</a:t>
            </a:r>
            <a:endParaRPr b="0" i="0" sz="5850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1384578" y="5556809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Average Wait Time</a:t>
            </a:r>
            <a:endParaRPr b="0" i="0" sz="230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793790" y="6064968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Minutes reduced through predictive driver positioning algorithms</a:t>
            </a:r>
            <a:endParaRPr b="0" i="0" sz="175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5235893" y="4525013"/>
            <a:ext cx="4158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5850"/>
              <a:buFont typeface="PT Serif"/>
              <a:buNone/>
            </a:pPr>
            <a:r>
              <a:rPr b="0" i="0" lang="en-US" sz="58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23%</a:t>
            </a:r>
            <a:endParaRPr b="0" i="0" sz="58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5728097" y="5556809"/>
            <a:ext cx="3174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Efficiency Improvement</a:t>
            </a:r>
            <a:endParaRPr b="0" i="0" sz="230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5235893" y="6064968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Increase in successful booking completion rates during peak periods</a:t>
            </a:r>
            <a:endParaRPr b="0" i="0" sz="175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9677995" y="4525013"/>
            <a:ext cx="4158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5850"/>
              <a:buFont typeface="PT Serif"/>
              <a:buNone/>
            </a:pPr>
            <a:r>
              <a:rPr b="0" i="0" lang="en-US" sz="58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18%</a:t>
            </a:r>
            <a:endParaRPr b="0" i="0" sz="58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10268783" y="5556809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Revenue Growth</a:t>
            </a:r>
            <a:endParaRPr b="0" i="0" sz="23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9677995" y="6064968"/>
            <a:ext cx="4158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Annual increase attributed to optimised pricing and supply management</a:t>
            </a:r>
            <a:endParaRPr b="0" i="0" sz="1750" u="none" cap="none" strike="noStrike"/>
          </a:p>
        </p:txBody>
      </p:sp>
      <p:pic>
        <p:nvPicPr>
          <p:cNvPr descr="preencoded.png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737830" y="579715"/>
            <a:ext cx="4567118" cy="553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450"/>
              <a:buFont typeface="PT Serif"/>
              <a:buNone/>
            </a:pPr>
            <a:r>
              <a:rPr b="0" i="0" lang="en-US" sz="34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Surge Pricing Analytics</a:t>
            </a:r>
            <a:endParaRPr b="0" i="0" sz="3450" u="none" cap="none" strike="noStrike"/>
          </a:p>
        </p:txBody>
      </p:sp>
      <p:sp>
        <p:nvSpPr>
          <p:cNvPr id="138" name="Google Shape;138;p19"/>
          <p:cNvSpPr/>
          <p:nvPr/>
        </p:nvSpPr>
        <p:spPr>
          <a:xfrm>
            <a:off x="737830" y="1580912"/>
            <a:ext cx="3359110" cy="345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2150"/>
              <a:buFont typeface="PT Serif"/>
              <a:buNone/>
            </a:pPr>
            <a:r>
              <a:rPr b="0" i="0" lang="en-US" sz="21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Dynamic Pricing Algorithm</a:t>
            </a:r>
            <a:endParaRPr b="0" i="0" sz="215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737830" y="2137529"/>
            <a:ext cx="6320195" cy="1011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Uber's surge pricing system analyses </a:t>
            </a:r>
            <a:r>
              <a:rPr b="1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real-time supply-demand ratios</a:t>
            </a:r>
            <a:r>
              <a:rPr b="0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to automatically adjust fares. This data-driven approach:</a:t>
            </a:r>
            <a:endParaRPr b="0" i="0" sz="1650" u="none" cap="none" strike="noStrike"/>
          </a:p>
        </p:txBody>
      </p:sp>
      <p:sp>
        <p:nvSpPr>
          <p:cNvPr id="140" name="Google Shape;140;p19"/>
          <p:cNvSpPr/>
          <p:nvPr/>
        </p:nvSpPr>
        <p:spPr>
          <a:xfrm>
            <a:off x="737830" y="3339108"/>
            <a:ext cx="6320195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Char char="•"/>
            </a:pPr>
            <a:r>
              <a:rPr b="0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Incentivises more drivers during peak demand</a:t>
            </a:r>
            <a:endParaRPr b="0" i="0" sz="165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737830" y="3750112"/>
            <a:ext cx="6320195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Char char="•"/>
            </a:pPr>
            <a:r>
              <a:rPr b="0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Reduces passenger wait times by 35%</a:t>
            </a:r>
            <a:endParaRPr b="0" i="0" sz="1650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737830" y="4161115"/>
            <a:ext cx="6320195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50"/>
              <a:buFont typeface="DM Sans"/>
              <a:buChar char="•"/>
            </a:pPr>
            <a:r>
              <a:rPr b="0" i="0" lang="en-US" sz="16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Maintains service availability in high-demand areas</a:t>
            </a:r>
            <a:endParaRPr b="0" i="0" sz="1650" u="none" cap="none" strike="noStrike"/>
          </a:p>
        </p:txBody>
      </p:sp>
      <p:pic>
        <p:nvPicPr>
          <p:cNvPr descr="preencoded.png"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27" y="153652"/>
            <a:ext cx="7703300" cy="77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793790" y="741852"/>
            <a:ext cx="7565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750"/>
              <a:buFont typeface="PT Serif"/>
              <a:buNone/>
            </a:pPr>
            <a:r>
              <a:rPr b="0" i="0" lang="en-US" sz="37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Geographic Optimisation Strategies</a:t>
            </a:r>
            <a:endParaRPr b="0" i="0" sz="3750" u="none" cap="none" strike="noStrike"/>
          </a:p>
        </p:txBody>
      </p:sp>
      <p:sp>
        <p:nvSpPr>
          <p:cNvPr id="150" name="Google Shape;150;p20"/>
          <p:cNvSpPr/>
          <p:nvPr/>
        </p:nvSpPr>
        <p:spPr>
          <a:xfrm>
            <a:off x="7313054" y="3012148"/>
            <a:ext cx="17400" cy="521070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6410087" y="2666048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060049" y="242613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7136606" y="2458045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  <a:endParaRPr b="0" i="0" sz="2800" u="none" cap="none" strike="noStrike"/>
          </a:p>
        </p:txBody>
      </p:sp>
      <p:sp>
        <p:nvSpPr>
          <p:cNvPr id="154" name="Google Shape;154;p20"/>
          <p:cNvSpPr/>
          <p:nvPr/>
        </p:nvSpPr>
        <p:spPr>
          <a:xfrm>
            <a:off x="3204091" y="250400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Heat Map Analysis</a:t>
            </a:r>
            <a:endParaRPr b="0" i="0" sz="2300" u="none" cap="none" strike="noStrike"/>
          </a:p>
        </p:txBody>
      </p:sp>
      <p:sp>
        <p:nvSpPr>
          <p:cNvPr id="155" name="Google Shape;155;p20"/>
          <p:cNvSpPr/>
          <p:nvPr/>
        </p:nvSpPr>
        <p:spPr>
          <a:xfrm>
            <a:off x="793790" y="3012162"/>
            <a:ext cx="538734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Identifying high-demand zones through historical booking data and real-time requests</a:t>
            </a:r>
            <a:endParaRPr b="0" i="0" sz="175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7539871" y="4612957"/>
            <a:ext cx="680400" cy="3060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7060049" y="4373046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7136606" y="4404955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  <a:endParaRPr b="0" i="0" sz="2800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8449270" y="4450913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Driver Positioning</a:t>
            </a:r>
            <a:endParaRPr b="0" i="0" sz="2300" u="none" cap="none" strike="noStrike"/>
          </a:p>
        </p:txBody>
      </p:sp>
      <p:sp>
        <p:nvSpPr>
          <p:cNvPr id="160" name="Google Shape;160;p20"/>
          <p:cNvSpPr/>
          <p:nvPr/>
        </p:nvSpPr>
        <p:spPr>
          <a:xfrm>
            <a:off x="8449270" y="4959072"/>
            <a:ext cx="5387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Predictive algorithms guide drivers to optimal locations before demand peaks occur</a:t>
            </a:r>
            <a:endParaRPr b="0" i="0" sz="1750" u="none" cap="none" strike="noStrike"/>
          </a:p>
        </p:txBody>
      </p:sp>
      <p:sp>
        <p:nvSpPr>
          <p:cNvPr id="161" name="Google Shape;161;p20"/>
          <p:cNvSpPr/>
          <p:nvPr/>
        </p:nvSpPr>
        <p:spPr>
          <a:xfrm>
            <a:off x="6410087" y="5785961"/>
            <a:ext cx="680400" cy="3060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2" name="Google Shape;1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331974" y="-684499"/>
            <a:ext cx="4242326" cy="591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7060049" y="554605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7136606" y="5577958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  <a:endParaRPr b="0" i="0" sz="2800" u="none" cap="none" strike="noStrike"/>
          </a:p>
        </p:txBody>
      </p:sp>
      <p:sp>
        <p:nvSpPr>
          <p:cNvPr id="165" name="Google Shape;165;p20"/>
          <p:cNvSpPr/>
          <p:nvPr/>
        </p:nvSpPr>
        <p:spPr>
          <a:xfrm>
            <a:off x="3204091" y="5623917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Route Optimisation</a:t>
            </a:r>
            <a:endParaRPr b="0" i="0" sz="230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793790" y="6132075"/>
            <a:ext cx="5387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AI-powered routing reduces journey times by 15% whilst minimising fuel consumption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575548" y="452199"/>
            <a:ext cx="4889540" cy="431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2700"/>
              <a:buFont typeface="PT Serif"/>
              <a:buNone/>
            </a:pPr>
            <a:r>
              <a:rPr b="0" i="0" lang="en-US" sz="27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Operational Impact Assessment</a:t>
            </a:r>
            <a:endParaRPr b="0" i="0" sz="2700" u="none" cap="none" strike="noStrike"/>
          </a:p>
        </p:txBody>
      </p:sp>
      <p:pic>
        <p:nvPicPr>
          <p:cNvPr descr="preencoded.png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212771"/>
            <a:ext cx="13479304" cy="705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5774412" y="8267700"/>
            <a:ext cx="164425" cy="164425"/>
          </a:xfrm>
          <a:prstGeom prst="roundRect">
            <a:avLst>
              <a:gd fmla="val 11122" name="adj"/>
            </a:avLst>
          </a:prstGeom>
          <a:solidFill>
            <a:srgbClr val="4D1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5999798" y="8267700"/>
            <a:ext cx="1239203" cy="16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50"/>
              <a:buFont typeface="DM Sans"/>
              <a:buNone/>
            </a:pPr>
            <a:r>
              <a:rPr b="0" i="0" lang="en-US" sz="12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Before Analytics</a:t>
            </a:r>
            <a:endParaRPr b="0" i="0" sz="1250" u="none" cap="none" strike="noStrike"/>
          </a:p>
        </p:txBody>
      </p:sp>
      <p:sp>
        <p:nvSpPr>
          <p:cNvPr id="176" name="Google Shape;176;p21"/>
          <p:cNvSpPr/>
          <p:nvPr/>
        </p:nvSpPr>
        <p:spPr>
          <a:xfrm>
            <a:off x="7391400" y="8267700"/>
            <a:ext cx="164425" cy="164425"/>
          </a:xfrm>
          <a:prstGeom prst="roundRect">
            <a:avLst>
              <a:gd fmla="val 11122" name="adj"/>
            </a:avLst>
          </a:prstGeom>
          <a:solidFill>
            <a:srgbClr val="A63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7616785" y="8267700"/>
            <a:ext cx="1622227" cy="16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50"/>
              <a:buFont typeface="DM Sans"/>
              <a:buNone/>
            </a:pPr>
            <a:r>
              <a:rPr b="0" i="0" lang="en-US" sz="12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After Implementation</a:t>
            </a:r>
            <a:endParaRPr b="0" i="0" sz="125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575548" y="8945999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50"/>
              <a:buFont typeface="DM Sans"/>
              <a:buNone/>
            </a:pPr>
            <a:r>
              <a:rPr b="0" i="0" lang="en-US" sz="12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Data analytics implementation demonstrates measurable improvements across all key operational metrics, validating the strategic investment in analytical capabilities.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